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Open Sans Extra Bold" panose="020B0604020202020204" charset="0"/>
      <p:regular r:id="rId11"/>
    </p:embeddedFont>
    <p:embeddedFont>
      <p:font typeface="Open Sans Light" panose="020B0604020202020204" charset="0"/>
      <p:regular r:id="rId12"/>
    </p:embeddedFont>
    <p:embeddedFont>
      <p:font typeface="Open Sans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8" d="100"/>
          <a:sy n="48" d="100"/>
        </p:scale>
        <p:origin x="-416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5" Type="http://schemas.openxmlformats.org/officeDocument/2006/relationships/image" Target="../media/image21.svg"/><Relationship Id="rId10" Type="http://schemas.openxmlformats.org/officeDocument/2006/relationships/image" Target="../media/image15.png"/><Relationship Id="rId4" Type="http://schemas.openxmlformats.org/officeDocument/2006/relationships/image" Target="../media/image10.jpeg"/><Relationship Id="rId9" Type="http://schemas.openxmlformats.org/officeDocument/2006/relationships/image" Target="../media/image15.sv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91" y="0"/>
            <a:ext cx="18267218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1772" y="190680"/>
            <a:ext cx="1845528" cy="16760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9229725"/>
            <a:ext cx="5107248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9"/>
              </a:lnSpc>
            </a:pPr>
            <a:r>
              <a:rPr lang="en-US" sz="1742" dirty="0">
                <a:solidFill>
                  <a:srgbClr val="000000"/>
                </a:solidFill>
                <a:latin typeface="Open Sans Light"/>
              </a:rPr>
              <a:t>Wojewódzki Inspektorat Weterynarii z/s w Siedlcach</a:t>
            </a:r>
          </a:p>
          <a:p>
            <a:pPr algn="ctr">
              <a:lnSpc>
                <a:spcPts val="4365"/>
              </a:lnSpc>
            </a:pPr>
            <a:endParaRPr lang="en-US" sz="1742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023485" y="2864485"/>
            <a:ext cx="8241030" cy="4501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WŚCIEKLIZNA </a:t>
            </a:r>
          </a:p>
          <a:p>
            <a:pPr algn="ctr">
              <a:lnSpc>
                <a:spcPts val="9940"/>
              </a:lnSpc>
            </a:pPr>
            <a:r>
              <a:rPr lang="en-US" sz="7100" dirty="0">
                <a:solidFill>
                  <a:srgbClr val="71A14A"/>
                </a:solidFill>
                <a:latin typeface="Open Sans Extra Bold"/>
              </a:rPr>
              <a:t>Bądźmy ostrożni!</a:t>
            </a:r>
          </a:p>
          <a:p>
            <a:pPr algn="ctr">
              <a:lnSpc>
                <a:spcPts val="12599"/>
              </a:lnSpc>
            </a:pPr>
            <a:endParaRPr lang="en-US" sz="9000" dirty="0">
              <a:solidFill>
                <a:srgbClr val="71A14A"/>
              </a:solidFill>
              <a:latin typeface="Open Sans Extr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91" y="0"/>
            <a:ext cx="18267218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1772" y="190680"/>
            <a:ext cx="1845528" cy="1676041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730493" y="4446049"/>
            <a:ext cx="7850937" cy="4416097"/>
            <a:chOff x="0" y="0"/>
            <a:chExt cx="1128903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t="-9283" b="-9283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028700" y="9229725"/>
            <a:ext cx="5107248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9"/>
              </a:lnSpc>
            </a:pPr>
            <a:r>
              <a:rPr lang="en-US" sz="1742" dirty="0">
                <a:solidFill>
                  <a:srgbClr val="000000"/>
                </a:solidFill>
                <a:latin typeface="Open Sans Light"/>
              </a:rPr>
              <a:t>Wojewódzki Inspektorat Weterynarii z/s w Siedlcach</a:t>
            </a:r>
          </a:p>
          <a:p>
            <a:pPr algn="ctr">
              <a:lnSpc>
                <a:spcPts val="4365"/>
              </a:lnSpc>
            </a:pPr>
            <a:endParaRPr lang="en-US" sz="1742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970918" y="481348"/>
            <a:ext cx="12400346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55"/>
              </a:lnSpc>
            </a:pPr>
            <a:r>
              <a:rPr lang="en-US" sz="5682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WŚCIEKLIZNA – co lub kto to</a:t>
            </a:r>
            <a:r>
              <a:rPr lang="en-US" sz="5682" dirty="0">
                <a:solidFill>
                  <a:srgbClr val="FFFFFF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 jest?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40596" y="1998686"/>
            <a:ext cx="13806808" cy="170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25"/>
              </a:lnSpc>
            </a:pPr>
            <a:r>
              <a:rPr lang="en-US" sz="3230" u="sng" dirty="0">
                <a:solidFill>
                  <a:srgbClr val="FF1616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WŚCIEKLIZNA TO </a:t>
            </a:r>
          </a:p>
          <a:p>
            <a:pPr algn="ctr">
              <a:lnSpc>
                <a:spcPts val="4525"/>
              </a:lnSpc>
            </a:pPr>
            <a:r>
              <a:rPr lang="en-US" sz="3230" u="sng" dirty="0">
                <a:solidFill>
                  <a:srgbClr val="FF1616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NAJGROŹNIEJSZA WIRUSOWA CHOROBA ODZWIERZĘCA</a:t>
            </a:r>
            <a:r>
              <a:rPr lang="en-US" sz="3230" u="sng" dirty="0" smtClean="0">
                <a:solidFill>
                  <a:srgbClr val="FF1616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,</a:t>
            </a:r>
            <a:endParaRPr lang="pl-PL" sz="3230" u="sng" dirty="0" smtClean="0">
              <a:solidFill>
                <a:srgbClr val="FF1616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</a:endParaRPr>
          </a:p>
          <a:p>
            <a:pPr algn="ctr">
              <a:lnSpc>
                <a:spcPts val="4525"/>
              </a:lnSpc>
            </a:pPr>
            <a:r>
              <a:rPr lang="en-US" sz="3230" u="sng" dirty="0" smtClean="0">
                <a:solidFill>
                  <a:srgbClr val="FF1616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 </a:t>
            </a:r>
            <a:r>
              <a:rPr lang="en-US" sz="3230" u="sng" dirty="0">
                <a:solidFill>
                  <a:srgbClr val="FF1616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NIEULECZALNA I ŚMIERTELNA!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4875629"/>
            <a:ext cx="8460116" cy="2733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 dirty="0">
                <a:solidFill>
                  <a:srgbClr val="93C330"/>
                </a:solidFill>
                <a:latin typeface="Open Sans"/>
              </a:rPr>
              <a:t>Do zakażenia dochodzi podczas pogryzienia przez chore zwierzę lub przez przeniesienie śliny (dotykanie lub głaskanie) na uszkodzoną skórę, śluzówkę jamy ustnej, nosa czy oczu.</a:t>
            </a:r>
          </a:p>
          <a:p>
            <a:pPr algn="ctr">
              <a:lnSpc>
                <a:spcPts val="4339"/>
              </a:lnSpc>
            </a:pPr>
            <a:endParaRPr lang="en-US" sz="3099" dirty="0">
              <a:solidFill>
                <a:srgbClr val="93C330"/>
              </a:solidFill>
              <a:latin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782" y="0"/>
            <a:ext cx="18267218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1772" y="190680"/>
            <a:ext cx="1845528" cy="16760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16046" y="5426224"/>
            <a:ext cx="5925542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9"/>
              </a:lnSpc>
            </a:pPr>
            <a:r>
              <a:rPr lang="en-US" sz="3063" b="1" dirty="0">
                <a:solidFill>
                  <a:srgbClr val="FF1616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Objawy wścieklizny u ludzi:</a:t>
            </a:r>
            <a:r>
              <a:rPr lang="en-US" sz="3063" b="1" dirty="0">
                <a:solidFill>
                  <a:srgbClr val="000000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 </a:t>
            </a:r>
            <a:endParaRPr lang="pl-PL" sz="3063" b="1" dirty="0" smtClean="0">
              <a:solidFill>
                <a:srgbClr val="000000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</a:endParaRPr>
          </a:p>
          <a:p>
            <a:pPr algn="ctr">
              <a:lnSpc>
                <a:spcPts val="4289"/>
              </a:lnSpc>
            </a:pPr>
            <a:r>
              <a:rPr lang="en-US" sz="3063" dirty="0" smtClean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ból </a:t>
            </a:r>
            <a:r>
              <a:rPr lang="en-US" sz="3063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głowy, gorączka, zaburzenia świadomości, wodowstręt, śmierć w wyniku uduszenia.</a:t>
            </a: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2992062" y="1585318"/>
            <a:ext cx="4267238" cy="4407204"/>
            <a:chOff x="0" y="0"/>
            <a:chExt cx="6350000" cy="6558280"/>
          </a:xfrm>
        </p:grpSpPr>
        <p:sp>
          <p:nvSpPr>
            <p:cNvPr id="6" name="Freeform 6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4"/>
              <a:stretch>
                <a:fillRect l="-27519" r="-27519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71A14A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463929" y="3279772"/>
            <a:ext cx="4267238" cy="4407204"/>
            <a:chOff x="0" y="0"/>
            <a:chExt cx="6350000" cy="6558280"/>
          </a:xfrm>
        </p:grpSpPr>
        <p:sp>
          <p:nvSpPr>
            <p:cNvPr id="9" name="Freeform 9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5"/>
              <a:stretch>
                <a:fillRect l="-27495" r="-27495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71A14A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7776638" y="5233004"/>
            <a:ext cx="4267238" cy="4407204"/>
            <a:chOff x="0" y="0"/>
            <a:chExt cx="6350000" cy="6558280"/>
          </a:xfrm>
        </p:grpSpPr>
        <p:sp>
          <p:nvSpPr>
            <p:cNvPr id="12" name="Freeform 12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6"/>
              <a:stretch>
                <a:fillRect l="-18906" r="-18906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71A14A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2579855" y="481348"/>
            <a:ext cx="12400346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55"/>
              </a:lnSpc>
            </a:pPr>
            <a:r>
              <a:rPr lang="en-US" sz="5682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WŚCIEKLIZNA – objawy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9229725"/>
            <a:ext cx="5107248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9"/>
              </a:lnSpc>
            </a:pPr>
            <a:r>
              <a:rPr lang="en-US" sz="1742" dirty="0">
                <a:solidFill>
                  <a:srgbClr val="000000"/>
                </a:solidFill>
                <a:latin typeface="Open Sans Light"/>
              </a:rPr>
              <a:t>Wojewódzki Inspektorat Weterynarii z/s w Siedlcach</a:t>
            </a:r>
          </a:p>
          <a:p>
            <a:pPr algn="ctr">
              <a:lnSpc>
                <a:spcPts val="4365"/>
              </a:lnSpc>
            </a:pPr>
            <a:endParaRPr lang="en-US" sz="1742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28700" y="2529308"/>
            <a:ext cx="9630398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4"/>
              </a:lnSpc>
            </a:pPr>
            <a:r>
              <a:rPr lang="en-US" sz="3060" b="1" dirty="0">
                <a:solidFill>
                  <a:srgbClr val="FF1616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Objawy wścieklizny u zwierząt:</a:t>
            </a:r>
            <a:r>
              <a:rPr lang="en-US" sz="3060" b="1" dirty="0">
                <a:solidFill>
                  <a:srgbClr val="000000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 </a:t>
            </a:r>
          </a:p>
          <a:p>
            <a:pPr algn="ctr">
              <a:lnSpc>
                <a:spcPts val="4284"/>
              </a:lnSpc>
            </a:pPr>
            <a:r>
              <a:rPr lang="en-US" sz="3060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nietypowe zachowanie – łagodne zwierzęta stają się złośliwe a agresywne spokojniejsze; wzmożona nerwowość oraz niepokój; ślinotok; porażenie.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91" y="0"/>
            <a:ext cx="18267218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1772" y="190680"/>
            <a:ext cx="1845528" cy="16760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377743" y="3902121"/>
            <a:ext cx="4391376" cy="38589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908619" y="6616888"/>
            <a:ext cx="5494057" cy="27744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787214" y="2649153"/>
            <a:ext cx="6369776" cy="425182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9229725"/>
            <a:ext cx="5107248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9"/>
              </a:lnSpc>
            </a:pPr>
            <a:r>
              <a:rPr lang="en-US" sz="1742" dirty="0">
                <a:solidFill>
                  <a:srgbClr val="000000"/>
                </a:solidFill>
                <a:latin typeface="Open Sans Light"/>
              </a:rPr>
              <a:t>Wojewódzki Inspektorat Weterynarii z/s w Siedlcach</a:t>
            </a:r>
          </a:p>
          <a:p>
            <a:pPr algn="ctr">
              <a:lnSpc>
                <a:spcPts val="4365"/>
              </a:lnSpc>
            </a:pPr>
            <a:endParaRPr lang="en-US" sz="1742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560698" y="481348"/>
            <a:ext cx="12400346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55"/>
              </a:lnSpc>
            </a:pPr>
            <a:r>
              <a:rPr lang="en-US" sz="5682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WŚCIEKLIZNA – </a:t>
            </a:r>
          </a:p>
          <a:p>
            <a:pPr algn="ctr">
              <a:lnSpc>
                <a:spcPts val="7955"/>
              </a:lnSpc>
            </a:pPr>
            <a:r>
              <a:rPr lang="en-US" sz="5682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jak można się zarazić?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84818" y="2825477"/>
            <a:ext cx="8823801" cy="677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>
                <a:solidFill>
                  <a:srgbClr val="3E9C18"/>
                </a:solidFill>
                <a:latin typeface="Open Sans Light"/>
              </a:rPr>
              <a:t>Nosicielem wirusa wścieklizny może być m.in.: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3E9C18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Lis,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3E9C18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Jenot,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3E9C18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Wiewiórka,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3E9C18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Jeż,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3E9C18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Mysz,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3E9C18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Nietoperz,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3E9C18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Sarna,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3E9C18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Niezaszczepiony pies i kot,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3E9C18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inne.</a:t>
            </a:r>
          </a:p>
          <a:p>
            <a:pPr algn="ctr">
              <a:lnSpc>
                <a:spcPts val="4759"/>
              </a:lnSpc>
            </a:pPr>
            <a:endParaRPr lang="en-US" sz="3400" dirty="0">
              <a:solidFill>
                <a:srgbClr val="3E9C18"/>
              </a:solidFill>
              <a:latin typeface="Open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91" y="0"/>
            <a:ext cx="18267218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1772" y="190680"/>
            <a:ext cx="1845528" cy="1676041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2175370" y="2693642"/>
            <a:ext cx="5757424" cy="3238510"/>
            <a:chOff x="0" y="0"/>
            <a:chExt cx="1128903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t="-13784" b="-13784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7017043" y="2693642"/>
            <a:ext cx="5757424" cy="3238510"/>
            <a:chOff x="0" y="0"/>
            <a:chExt cx="1128903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5"/>
              <a:stretch>
                <a:fillRect t="-16809" b="-16809"/>
              </a:stretch>
            </a:blip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2175370" y="6019790"/>
            <a:ext cx="5757424" cy="3238510"/>
            <a:chOff x="0" y="0"/>
            <a:chExt cx="1128903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6"/>
              <a:stretch>
                <a:fillRect t="-38897" b="-38897"/>
              </a:stretch>
            </a:blip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7017043" y="6019790"/>
            <a:ext cx="5757424" cy="3238510"/>
            <a:chOff x="0" y="0"/>
            <a:chExt cx="1128903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7"/>
              <a:stretch>
                <a:fillRect t="-9283" b="-9283"/>
              </a:stretch>
            </a:blip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024683" y="5365030"/>
            <a:ext cx="567122" cy="56712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017043" y="8683538"/>
            <a:ext cx="574762" cy="57476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908596" y="5365030"/>
            <a:ext cx="575881" cy="57588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908596" y="8683538"/>
            <a:ext cx="575847" cy="575847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570277" y="462192"/>
            <a:ext cx="13147447" cy="1987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55"/>
              </a:lnSpc>
            </a:pPr>
            <a:r>
              <a:rPr lang="en-US" sz="5682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WŚCIEKLIZNA – </a:t>
            </a:r>
          </a:p>
          <a:p>
            <a:pPr algn="ctr">
              <a:lnSpc>
                <a:spcPts val="7535"/>
              </a:lnSpc>
            </a:pPr>
            <a:r>
              <a:rPr lang="en-US" sz="5382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ugryzł mnie pies, kot, lis – co robi</a:t>
            </a:r>
            <a:r>
              <a:rPr lang="en-US" sz="5382" dirty="0">
                <a:solidFill>
                  <a:srgbClr val="FFFFFF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ć?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30537" y="3982197"/>
            <a:ext cx="6503574" cy="386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446" lvl="1" indent="-291223" algn="ctr">
              <a:lnSpc>
                <a:spcPts val="3776"/>
              </a:lnSpc>
              <a:buFont typeface="Arial"/>
              <a:buChar char="•"/>
            </a:pPr>
            <a:r>
              <a:rPr lang="en-US" sz="2700" b="1" dirty="0">
                <a:solidFill>
                  <a:srgbClr val="71A14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Dokładnie oczyść zranione miejsce </a:t>
            </a:r>
          </a:p>
          <a:p>
            <a:pPr algn="ctr">
              <a:lnSpc>
                <a:spcPts val="3776"/>
              </a:lnSpc>
            </a:pPr>
            <a:r>
              <a:rPr lang="en-US" sz="2700" dirty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przemyj ranę ciepłą wodą z mydłem, </a:t>
            </a:r>
          </a:p>
          <a:p>
            <a:pPr algn="ctr">
              <a:lnSpc>
                <a:spcPts val="3776"/>
              </a:lnSpc>
            </a:pPr>
            <a:r>
              <a:rPr lang="en-US" sz="2700" dirty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a następnie dokładnie ją zdezynfekuj</a:t>
            </a:r>
          </a:p>
          <a:p>
            <a:pPr algn="ctr">
              <a:lnSpc>
                <a:spcPts val="3776"/>
              </a:lnSpc>
            </a:pPr>
            <a:r>
              <a:rPr lang="en-US" sz="2700" dirty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i </a:t>
            </a:r>
            <a:r>
              <a:rPr lang="en-US" sz="2700" dirty="0" smtClean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zabandażuj</a:t>
            </a:r>
            <a:r>
              <a:rPr lang="pl-PL" sz="2700" dirty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.</a:t>
            </a:r>
            <a:endParaRPr lang="en-US" sz="2700" dirty="0">
              <a:solidFill>
                <a:srgbClr val="71A14A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algn="ctr">
              <a:lnSpc>
                <a:spcPts val="3776"/>
              </a:lnSpc>
            </a:pPr>
            <a:endParaRPr lang="en-US" sz="2700" dirty="0">
              <a:solidFill>
                <a:srgbClr val="71A14A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582446" lvl="1" indent="-291223" algn="ctr">
              <a:lnSpc>
                <a:spcPts val="3776"/>
              </a:lnSpc>
              <a:buFont typeface="Arial"/>
              <a:buChar char="•"/>
            </a:pPr>
            <a:r>
              <a:rPr lang="en-US" sz="2700" b="1" dirty="0">
                <a:solidFill>
                  <a:srgbClr val="71A14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Niezwłocznie zgłoś się do lekarza pierwszego </a:t>
            </a:r>
            <a:r>
              <a:rPr lang="en-US" sz="2700" b="1" dirty="0" smtClean="0">
                <a:solidFill>
                  <a:srgbClr val="71A14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kontaktu</a:t>
            </a:r>
            <a:r>
              <a:rPr lang="pl-PL" sz="2700" b="1" dirty="0" smtClean="0">
                <a:solidFill>
                  <a:srgbClr val="71A14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.</a:t>
            </a:r>
            <a:endParaRPr lang="en-US" sz="2700" b="1" dirty="0">
              <a:solidFill>
                <a:srgbClr val="71A14A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ctr">
              <a:lnSpc>
                <a:spcPts val="3776"/>
              </a:lnSpc>
            </a:pPr>
            <a:endParaRPr lang="en-US" sz="2700" dirty="0">
              <a:solidFill>
                <a:srgbClr val="71A14A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28700" y="9229725"/>
            <a:ext cx="5107248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9"/>
              </a:lnSpc>
            </a:pPr>
            <a:r>
              <a:rPr lang="en-US" sz="1742" dirty="0">
                <a:solidFill>
                  <a:srgbClr val="000000"/>
                </a:solidFill>
                <a:latin typeface="Open Sans Light"/>
              </a:rPr>
              <a:t>Wojewódzki Inspektorat Weterynarii z/s w Siedlcach</a:t>
            </a:r>
          </a:p>
          <a:p>
            <a:pPr algn="ctr">
              <a:lnSpc>
                <a:spcPts val="4365"/>
              </a:lnSpc>
            </a:pPr>
            <a:endParaRPr lang="en-US" sz="1742" dirty="0">
              <a:solidFill>
                <a:srgbClr val="000000"/>
              </a:solidFill>
              <a:latin typeface="Open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67218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1772" y="190680"/>
            <a:ext cx="1845528" cy="1676041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833631" y="2472196"/>
            <a:ext cx="6016552" cy="3384268"/>
            <a:chOff x="0" y="0"/>
            <a:chExt cx="1128903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t="-9672" b="-9672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389263" y="2787994"/>
            <a:ext cx="9176178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2"/>
              </a:lnSpc>
            </a:pPr>
            <a:r>
              <a:rPr lang="en-US" sz="2550" b="1" dirty="0">
                <a:solidFill>
                  <a:srgbClr val="FF161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SZCZEPIENIA OCHRONNE ODPOWIEDZIĄ NA WSZYSTKO!</a:t>
            </a:r>
          </a:p>
          <a:p>
            <a:pPr marL="550994" lvl="1" indent="-275497" algn="ctr">
              <a:lnSpc>
                <a:spcPts val="3572"/>
              </a:lnSpc>
              <a:buFont typeface="Arial"/>
              <a:buChar char="•"/>
            </a:pPr>
            <a:r>
              <a:rPr lang="en-US" sz="255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Żeby zabezpieczyć zwierzęta domowe przed wścieklizną należy </a:t>
            </a:r>
            <a:r>
              <a:rPr lang="en-US" sz="2550" b="1" dirty="0">
                <a:solidFill>
                  <a:srgbClr val="FF161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REGULARNIE SZCZEPIĆ PSY i </a:t>
            </a:r>
            <a:r>
              <a:rPr lang="en-US" sz="2550" b="1" dirty="0" smtClean="0">
                <a:solidFill>
                  <a:srgbClr val="FF1616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KOTY</a:t>
            </a:r>
            <a:r>
              <a:rPr lang="pl-PL" sz="255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,</a:t>
            </a:r>
            <a:endParaRPr lang="en-US" sz="2550" b="1" dirty="0">
              <a:solidFill>
                <a:srgbClr val="FF1616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550994" lvl="1" indent="-275497" algn="ctr">
              <a:lnSpc>
                <a:spcPts val="3572"/>
              </a:lnSpc>
              <a:buFont typeface="Arial"/>
              <a:buChar char="•"/>
            </a:pPr>
            <a:r>
              <a:rPr lang="en-US" sz="255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Psy szczepimy co </a:t>
            </a:r>
            <a:r>
              <a:rPr lang="en-US" sz="2550" dirty="0" smtClean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roku</a:t>
            </a:r>
            <a:r>
              <a:rPr lang="pl-PL" sz="2550" dirty="0" smtClean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</a:t>
            </a:r>
            <a:endParaRPr lang="en-US" sz="2550" dirty="0">
              <a:solidFill>
                <a:srgbClr val="000000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550994" lvl="1" indent="-275497" algn="ctr">
              <a:lnSpc>
                <a:spcPts val="3572"/>
              </a:lnSpc>
              <a:buFont typeface="Arial"/>
              <a:buChar char="•"/>
            </a:pPr>
            <a:r>
              <a:rPr lang="en-US" sz="255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Szczepienie kotów jest </a:t>
            </a:r>
            <a:r>
              <a:rPr lang="en-US" sz="2550" dirty="0" smtClean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zalecane</a:t>
            </a:r>
            <a:r>
              <a:rPr lang="pl-PL" sz="2550" dirty="0" smtClean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.</a:t>
            </a:r>
            <a:endParaRPr lang="en-US" sz="2550" dirty="0">
              <a:solidFill>
                <a:srgbClr val="000000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algn="ctr">
              <a:lnSpc>
                <a:spcPts val="3572"/>
              </a:lnSpc>
            </a:pPr>
            <a:endParaRPr lang="en-US" sz="2550" dirty="0">
              <a:solidFill>
                <a:srgbClr val="000000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969076" y="5493041"/>
            <a:ext cx="6016552" cy="3384268"/>
            <a:chOff x="0" y="0"/>
            <a:chExt cx="1128903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5"/>
              <a:stretch>
                <a:fillRect t="-9401" b="-9401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1028700" y="9229725"/>
            <a:ext cx="5107248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9"/>
              </a:lnSpc>
            </a:pPr>
            <a:r>
              <a:rPr lang="en-US" sz="1742" dirty="0">
                <a:solidFill>
                  <a:srgbClr val="000000"/>
                </a:solidFill>
                <a:latin typeface="Open Sans Light"/>
              </a:rPr>
              <a:t>Wojewódzki Inspektorat Weterynarii z/s w Siedlcach</a:t>
            </a:r>
          </a:p>
          <a:p>
            <a:pPr algn="ctr">
              <a:lnSpc>
                <a:spcPts val="4365"/>
              </a:lnSpc>
            </a:pPr>
            <a:endParaRPr lang="en-US" sz="1742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713950" y="481348"/>
            <a:ext cx="12400346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55"/>
              </a:lnSpc>
            </a:pPr>
            <a:r>
              <a:rPr lang="en-US" sz="5682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WŚCIEKLIZNA – jak można się ochronić?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847119" y="6255385"/>
            <a:ext cx="5989576" cy="30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u="sng" dirty="0">
                <a:solidFill>
                  <a:srgbClr val="000000"/>
                </a:solidFill>
                <a:latin typeface="Open Sans Light"/>
              </a:rPr>
              <a:t>Jeżeli Twój pies nie jest zaszczepiony przeciwko wściekliźnie, możesz zostać ukarany mandatem! </a:t>
            </a:r>
          </a:p>
          <a:p>
            <a:pPr algn="ctr">
              <a:lnSpc>
                <a:spcPts val="4759"/>
              </a:lnSpc>
            </a:pPr>
            <a:endParaRPr lang="en-US" sz="3399" u="sng" dirty="0">
              <a:solidFill>
                <a:srgbClr val="000000"/>
              </a:solidFill>
              <a:latin typeface="Open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91" y="0"/>
            <a:ext cx="18267218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1772" y="190680"/>
            <a:ext cx="1845528" cy="1676041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527128" y="2235766"/>
            <a:ext cx="5822898" cy="7825087"/>
            <a:chOff x="0" y="0"/>
            <a:chExt cx="3663950" cy="492379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4"/>
              <a:stretch>
                <a:fillRect l="-6758" r="-6105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71A14A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28700" y="9229725"/>
            <a:ext cx="5107248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9"/>
              </a:lnSpc>
            </a:pPr>
            <a:r>
              <a:rPr lang="en-US" sz="1742" dirty="0">
                <a:solidFill>
                  <a:srgbClr val="000000"/>
                </a:solidFill>
                <a:latin typeface="Open Sans Light"/>
              </a:rPr>
              <a:t>Wojewódzki Inspektorat Weterynarii z/s w Siedlcach</a:t>
            </a:r>
          </a:p>
          <a:p>
            <a:pPr algn="ctr">
              <a:lnSpc>
                <a:spcPts val="4365"/>
              </a:lnSpc>
            </a:pPr>
            <a:endParaRPr lang="en-US" sz="1742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579855" y="481348"/>
            <a:ext cx="12400346" cy="1628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55"/>
              </a:lnSpc>
            </a:pPr>
            <a:r>
              <a:rPr lang="en-US" sz="5682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WŚCIEKLIZNA – </a:t>
            </a:r>
          </a:p>
          <a:p>
            <a:pPr algn="ctr">
              <a:lnSpc>
                <a:spcPts val="4735"/>
              </a:lnSpc>
            </a:pPr>
            <a:r>
              <a:rPr lang="en-US" sz="3382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realne zagrożenie w województwie mazowieckim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72158" y="3213217"/>
            <a:ext cx="8171842" cy="5095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6"/>
              </a:lnSpc>
            </a:pPr>
            <a:r>
              <a:rPr lang="en-US" sz="2830" b="1" dirty="0">
                <a:solidFill>
                  <a:srgbClr val="71A14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W województwie mazowieckim potwierdzane są kolejne przypadki wścieklizny,</a:t>
            </a:r>
          </a:p>
          <a:p>
            <a:pPr algn="ctr">
              <a:lnSpc>
                <a:spcPts val="3966"/>
              </a:lnSpc>
            </a:pPr>
            <a:r>
              <a:rPr lang="en-US" sz="2830" b="1" dirty="0">
                <a:solidFill>
                  <a:srgbClr val="71A14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którą stwierdzono dotychczas u:</a:t>
            </a:r>
          </a:p>
          <a:p>
            <a:pPr algn="ctr">
              <a:lnSpc>
                <a:spcPts val="3966"/>
              </a:lnSpc>
            </a:pPr>
            <a:endParaRPr lang="en-US" sz="2830" dirty="0">
              <a:solidFill>
                <a:srgbClr val="71A14A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611636" lvl="1" indent="-305818" algn="ctr">
              <a:lnSpc>
                <a:spcPts val="3966"/>
              </a:lnSpc>
              <a:buFont typeface="Arial"/>
              <a:buChar char="•"/>
            </a:pPr>
            <a:r>
              <a:rPr lang="en-US" sz="2830" dirty="0" smtClean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Lisów</a:t>
            </a:r>
            <a:r>
              <a:rPr lang="pl-PL" sz="2830" dirty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</a:t>
            </a:r>
            <a:endParaRPr lang="en-US" sz="2830" dirty="0">
              <a:solidFill>
                <a:srgbClr val="71A14A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611636" lvl="1" indent="-305818" algn="ctr">
              <a:lnSpc>
                <a:spcPts val="3966"/>
              </a:lnSpc>
              <a:buFont typeface="Arial"/>
              <a:buChar char="•"/>
            </a:pPr>
            <a:r>
              <a:rPr lang="en-US" sz="2830" dirty="0" smtClean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Jenotów</a:t>
            </a:r>
            <a:r>
              <a:rPr lang="pl-PL" sz="2830" dirty="0" smtClean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</a:t>
            </a:r>
            <a:endParaRPr lang="en-US" sz="2830" dirty="0">
              <a:solidFill>
                <a:srgbClr val="71A14A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611636" lvl="1" indent="-305818" algn="ctr">
              <a:lnSpc>
                <a:spcPts val="3966"/>
              </a:lnSpc>
              <a:buFont typeface="Arial"/>
              <a:buChar char="•"/>
            </a:pPr>
            <a:r>
              <a:rPr lang="en-US" sz="2830" dirty="0" smtClean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Psa</a:t>
            </a:r>
            <a:r>
              <a:rPr lang="pl-PL" sz="2830" dirty="0" smtClean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</a:t>
            </a:r>
            <a:endParaRPr lang="en-US" sz="2830" dirty="0">
              <a:solidFill>
                <a:srgbClr val="71A14A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611636" lvl="1" indent="-305818" algn="ctr">
              <a:lnSpc>
                <a:spcPts val="3966"/>
              </a:lnSpc>
              <a:buFont typeface="Arial"/>
              <a:buChar char="•"/>
            </a:pPr>
            <a:r>
              <a:rPr lang="en-US" sz="2830" dirty="0" smtClean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Kota</a:t>
            </a:r>
            <a:r>
              <a:rPr lang="pl-PL" sz="2830" dirty="0" smtClean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</a:t>
            </a:r>
            <a:endParaRPr lang="en-US" sz="2830" dirty="0">
              <a:solidFill>
                <a:srgbClr val="71A14A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611636" lvl="1" indent="-305818" algn="ctr">
              <a:lnSpc>
                <a:spcPts val="3966"/>
              </a:lnSpc>
              <a:buFont typeface="Arial"/>
              <a:buChar char="•"/>
            </a:pPr>
            <a:r>
              <a:rPr lang="en-US" sz="2830" dirty="0" smtClean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Sarny</a:t>
            </a:r>
            <a:r>
              <a:rPr lang="pl-PL" sz="2830" dirty="0" smtClean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</a:t>
            </a:r>
            <a:endParaRPr lang="en-US" sz="2830" dirty="0">
              <a:solidFill>
                <a:srgbClr val="71A14A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611636" lvl="1" indent="-305818" algn="ctr">
              <a:lnSpc>
                <a:spcPts val="3966"/>
              </a:lnSpc>
              <a:buFont typeface="Arial"/>
              <a:buChar char="•"/>
            </a:pPr>
            <a:r>
              <a:rPr lang="en-US" sz="2830" dirty="0" smtClean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Nietoperza</a:t>
            </a:r>
            <a:r>
              <a:rPr lang="pl-PL" sz="2830" dirty="0" smtClean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.</a:t>
            </a:r>
            <a:endParaRPr lang="en-US" sz="2830" dirty="0">
              <a:solidFill>
                <a:srgbClr val="71A14A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91" y="0"/>
            <a:ext cx="18267218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1772" y="190680"/>
            <a:ext cx="1845528" cy="16760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9229725"/>
            <a:ext cx="5107248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9"/>
              </a:lnSpc>
            </a:pPr>
            <a:r>
              <a:rPr lang="en-US" sz="1742" dirty="0">
                <a:solidFill>
                  <a:srgbClr val="000000"/>
                </a:solidFill>
                <a:latin typeface="Open Sans Light"/>
              </a:rPr>
              <a:t>Wojewódzki Inspektorat Weterynarii z/s w Siedlcach</a:t>
            </a:r>
          </a:p>
          <a:p>
            <a:pPr algn="ctr">
              <a:lnSpc>
                <a:spcPts val="4365"/>
              </a:lnSpc>
            </a:pPr>
            <a:endParaRPr lang="en-US" sz="1742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713950" y="519555"/>
            <a:ext cx="12400346" cy="1839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5"/>
              </a:lnSpc>
            </a:pPr>
            <a:r>
              <a:rPr lang="en-US" sz="5282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ZWIERZĘTA DZIKIE – OGLĄDAJ, </a:t>
            </a:r>
          </a:p>
          <a:p>
            <a:pPr algn="ctr">
              <a:lnSpc>
                <a:spcPts val="7395"/>
              </a:lnSpc>
            </a:pPr>
            <a:r>
              <a:rPr lang="en-US" sz="5282" dirty="0">
                <a:solidFill>
                  <a:srgbClr val="71A14A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NIE DOTYKAJ!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3762859"/>
            <a:ext cx="9318311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Staraj się unikać kontaktu z dzikimi zwierzętami:</a:t>
            </a: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Nie dotykaj!</a:t>
            </a: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Nie głaszcz!</a:t>
            </a: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Nie dokarmiaj!</a:t>
            </a:r>
          </a:p>
          <a:p>
            <a:pPr algn="ctr">
              <a:lnSpc>
                <a:spcPts val="4759"/>
              </a:lnSpc>
            </a:pPr>
            <a:endParaRPr lang="en-US" sz="3400" dirty="0">
              <a:solidFill>
                <a:srgbClr val="000000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33121" y="3762859"/>
            <a:ext cx="8126179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b="1" dirty="0">
                <a:solidFill>
                  <a:srgbClr val="0000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Dzikie zwierzęta boją się ludzi jednak mogą zaatakować człowieka gdy:</a:t>
            </a: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bronią swojego </a:t>
            </a:r>
            <a:r>
              <a:rPr lang="en-US" sz="3400" dirty="0" smtClean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terytorium/domu</a:t>
            </a:r>
            <a:r>
              <a:rPr lang="pl-PL" sz="3400" dirty="0" smtClean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</a:t>
            </a:r>
            <a:endParaRPr lang="en-US" sz="3400" dirty="0">
              <a:solidFill>
                <a:srgbClr val="000000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bronią swoją </a:t>
            </a:r>
            <a:r>
              <a:rPr lang="en-US" sz="3400" dirty="0" smtClean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rodzinę/dzieci</a:t>
            </a:r>
            <a:r>
              <a:rPr lang="pl-PL" sz="3400" dirty="0" smtClean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</a:t>
            </a:r>
            <a:endParaRPr lang="en-US" sz="3400" dirty="0">
              <a:solidFill>
                <a:srgbClr val="000000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podeszliśmy zbyt </a:t>
            </a:r>
            <a:r>
              <a:rPr lang="en-US" sz="3400" dirty="0" smtClean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blisko</a:t>
            </a:r>
            <a:r>
              <a:rPr lang="pl-PL" sz="3400" dirty="0" smtClean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</a:t>
            </a:r>
            <a:endParaRPr lang="en-US" sz="3400" dirty="0">
              <a:solidFill>
                <a:srgbClr val="000000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734059" lvl="1" indent="-367030" algn="ctr">
              <a:lnSpc>
                <a:spcPts val="4759"/>
              </a:lnSpc>
              <a:buFont typeface="Arial"/>
              <a:buChar char="•"/>
            </a:pPr>
            <a:r>
              <a:rPr lang="en-US" sz="3400" dirty="0">
                <a:solidFill>
                  <a:srgbClr val="000000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są chore.</a:t>
            </a:r>
          </a:p>
          <a:p>
            <a:pPr algn="ctr">
              <a:lnSpc>
                <a:spcPts val="4759"/>
              </a:lnSpc>
            </a:pPr>
            <a:endParaRPr lang="en-US" sz="3400" dirty="0">
              <a:solidFill>
                <a:srgbClr val="000000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91" y="0"/>
            <a:ext cx="18267218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1772" y="190680"/>
            <a:ext cx="1845528" cy="16760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9229725"/>
            <a:ext cx="5107248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9"/>
              </a:lnSpc>
            </a:pPr>
            <a:r>
              <a:rPr lang="en-US" sz="1742" dirty="0">
                <a:solidFill>
                  <a:srgbClr val="000000"/>
                </a:solidFill>
                <a:latin typeface="Open Sans Light"/>
              </a:rPr>
              <a:t>Wojewódzki Inspektorat Weterynarii z/s w Siedlcach</a:t>
            </a:r>
          </a:p>
          <a:p>
            <a:pPr algn="ctr">
              <a:lnSpc>
                <a:spcPts val="4365"/>
              </a:lnSpc>
            </a:pPr>
            <a:endParaRPr lang="en-US" sz="1742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023485" y="180975"/>
            <a:ext cx="8241030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71A14A"/>
                </a:solidFill>
                <a:latin typeface="Open Sans Extra Bold"/>
              </a:rPr>
              <a:t>WŚCIEKLIZNA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06064" y="2701925"/>
            <a:ext cx="14475872" cy="492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b="1" dirty="0">
                <a:solidFill>
                  <a:srgbClr val="71A14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więcej informacji</a:t>
            </a:r>
          </a:p>
          <a:p>
            <a:pPr algn="ctr">
              <a:lnSpc>
                <a:spcPts val="4759"/>
              </a:lnSpc>
            </a:pPr>
            <a:r>
              <a:rPr lang="en-US" sz="3400" b="1" dirty="0">
                <a:solidFill>
                  <a:srgbClr val="71A14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Wojewódzki Inspektora Weterynarii z/s w Siedlcach:</a:t>
            </a:r>
            <a:r>
              <a:rPr lang="en-US" sz="3400" dirty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www.wiw.mazowsze.pl </a:t>
            </a:r>
          </a:p>
          <a:p>
            <a:pPr algn="ctr">
              <a:lnSpc>
                <a:spcPts val="4759"/>
              </a:lnSpc>
            </a:pPr>
            <a:r>
              <a:rPr lang="en-US" sz="3400" b="1" dirty="0">
                <a:solidFill>
                  <a:srgbClr val="71A14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Facebook:</a:t>
            </a:r>
            <a:r>
              <a:rPr lang="en-US" sz="3400" dirty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WeterynariaSiedlce</a:t>
            </a:r>
          </a:p>
          <a:p>
            <a:pPr algn="ctr">
              <a:lnSpc>
                <a:spcPts val="4759"/>
              </a:lnSpc>
            </a:pPr>
            <a:r>
              <a:rPr lang="en-US" sz="3400" b="1" dirty="0">
                <a:solidFill>
                  <a:srgbClr val="71A14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Mazowiecki Urząd Wojewódzki w Warszawie:</a:t>
            </a:r>
          </a:p>
          <a:p>
            <a:pPr algn="ctr">
              <a:lnSpc>
                <a:spcPts val="4759"/>
              </a:lnSpc>
            </a:pPr>
            <a:r>
              <a:rPr lang="en-US" sz="3400" dirty="0">
                <a:solidFill>
                  <a:srgbClr val="71A14A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www.gov.pl/web/uw-mazowiecki/kolejne-przypadki-wscieklizny-u-lisow-wolno-zyjacych-na-terenie-wojewodztwa-mazowieckiego</a:t>
            </a:r>
          </a:p>
          <a:p>
            <a:pPr algn="ctr">
              <a:lnSpc>
                <a:spcPts val="4759"/>
              </a:lnSpc>
            </a:pPr>
            <a:endParaRPr lang="en-US" sz="3400" dirty="0">
              <a:solidFill>
                <a:srgbClr val="71A14A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388</Words>
  <Application>Microsoft Office PowerPoint</Application>
  <PresentationFormat>Niestandardowy</PresentationFormat>
  <Paragraphs>75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Open Sans Extra Bold</vt:lpstr>
      <vt:lpstr>Open Sans Light</vt:lpstr>
      <vt:lpstr>Open Sans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WŚCIEKLIZNA . Bądźmy ostrożni!</dc:title>
  <dc:creator>Użytkownik</dc:creator>
  <cp:lastModifiedBy>Użytkownik</cp:lastModifiedBy>
  <cp:revision>18</cp:revision>
  <dcterms:created xsi:type="dcterms:W3CDTF">2006-08-16T00:00:00Z</dcterms:created>
  <dcterms:modified xsi:type="dcterms:W3CDTF">2022-01-14T14:13:26Z</dcterms:modified>
  <dc:identifier>DAEvOtPckHs</dc:identifier>
</cp:coreProperties>
</file>